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81" r:id="rId4"/>
    <p:sldId id="257" r:id="rId5"/>
    <p:sldId id="265" r:id="rId6"/>
    <p:sldId id="267" r:id="rId7"/>
    <p:sldId id="266" r:id="rId8"/>
    <p:sldId id="269" r:id="rId9"/>
    <p:sldId id="271" r:id="rId10"/>
    <p:sldId id="274" r:id="rId11"/>
    <p:sldId id="275" r:id="rId12"/>
    <p:sldId id="261" r:id="rId13"/>
    <p:sldId id="263" r:id="rId14"/>
    <p:sldId id="258" r:id="rId15"/>
    <p:sldId id="259" r:id="rId16"/>
    <p:sldId id="262" r:id="rId17"/>
    <p:sldId id="264" r:id="rId18"/>
    <p:sldId id="283" r:id="rId19"/>
    <p:sldId id="284" r:id="rId20"/>
    <p:sldId id="277" r:id="rId21"/>
    <p:sldId id="278" r:id="rId22"/>
    <p:sldId id="282" r:id="rId23"/>
    <p:sldId id="279" r:id="rId24"/>
    <p:sldId id="280" r:id="rId25"/>
    <p:sldId id="260" r:id="rId26"/>
    <p:sldId id="285" r:id="rId27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101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B351E60-D8BF-4626-A74F-9D83394394AF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406081C-6304-4610-B84D-2500DEE64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1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EBA89A-48AF-4EEC-B577-47ED277E9A0E}" type="datetimeFigureOut">
              <a:rPr lang="en-US"/>
              <a:t>12/4/2015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D182537-EE06-4201-ACBE-2304C014164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63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27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57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7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onstantia"/>
              </a:rPr>
              <a:t>Put beetles in dog bowl on top of bucket inside the trash can. If they fly out, they fall into the bottom of the trash can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9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onstantia"/>
              </a:rPr>
              <a:t>Give beetles ID numbers and  record mass, sex, and elytra dimensions...important later on! Attach transmitters with hot-melt glue.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6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onstantia"/>
              </a:rPr>
              <a:t>Roughly triangular with ocean on one side, forest on another, wetlands on the third, and grassy fields in the middle​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4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onstantia"/>
              </a:rPr>
              <a:t>F</a:t>
            </a:r>
            <a:r>
              <a:rPr lang="en-US">
                <a:latin typeface="Constantia"/>
              </a:rPr>
              <a:t>armland including some brushy forest as well as open fields bordered by residential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68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Released at night​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Each person equipped with Yagi receiver and GPS unit​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Watched beetles with an infrared camera to see if they were warming up​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Let them take off, record starting location.​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Begin the chase!​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63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17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75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2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02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30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06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83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65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77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1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82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5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1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5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7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60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1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ctr" anchorCtr="0"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85854C2-88CE-B64D-A280-F8FE944DC632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ctr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anchor="t">
            <a:noAutofit/>
          </a:bodyPr>
          <a:lstStyle/>
          <a:p>
            <a:r>
              <a:rPr lang="en-US" dirty="0"/>
              <a:t>Discovering Cryptic Breeding Sites by Radio-tracking Coconut Rhinoceros </a:t>
            </a:r>
            <a:r>
              <a:rPr lang="en-US" dirty="0" smtClean="0"/>
              <a:t>Beetles</a:t>
            </a:r>
          </a:p>
          <a:p>
            <a:endParaRPr lang="en-US" dirty="0"/>
          </a:p>
          <a:p>
            <a:r>
              <a:rPr lang="en-US" dirty="0" smtClean="0"/>
              <a:t>Kat Lehman, Diego </a:t>
            </a:r>
            <a:r>
              <a:rPr lang="en-US" dirty="0" err="1" smtClean="0"/>
              <a:t>Barahona</a:t>
            </a:r>
            <a:r>
              <a:rPr lang="en-US" dirty="0" smtClean="0"/>
              <a:t>,</a:t>
            </a:r>
          </a:p>
          <a:p>
            <a:r>
              <a:rPr lang="en-US" dirty="0"/>
              <a:t>a</a:t>
            </a:r>
            <a:r>
              <a:rPr lang="en-US" dirty="0" smtClean="0"/>
              <a:t>nd Matthew Siderhurst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Judas Beetles</a:t>
            </a:r>
          </a:p>
        </p:txBody>
      </p:sp>
      <p:pic>
        <p:nvPicPr>
          <p:cNvPr id="4" name="Picture 4" descr="http://www.thenyoudiscover.com/nsimages/guamislandstick.jpe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" b="2703"/>
          <a:stretch/>
        </p:blipFill>
        <p:spPr bwMode="auto">
          <a:xfrm>
            <a:off x="-561417" y="423204"/>
            <a:ext cx="5286375" cy="3276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6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3806" y="1524000"/>
            <a:ext cx="6116387" cy="4572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/>
              <a:t>p</a:t>
            </a:r>
            <a:r>
              <a:rPr lang="en-US" dirty="0" smtClean="0"/>
              <a:t>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2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sz="3200" dirty="0"/>
              <a:t>Judas Beetles!</a:t>
            </a:r>
          </a:p>
          <a:p>
            <a:pPr lvl="1"/>
            <a:r>
              <a:rPr lang="en-US" sz="3000" dirty="0" smtClean="0">
                <a:solidFill>
                  <a:srgbClr val="FFFFFF"/>
                </a:solidFill>
              </a:rPr>
              <a:t>Conspecifics </a:t>
            </a:r>
            <a:r>
              <a:rPr lang="en-US" sz="3000" dirty="0">
                <a:solidFill>
                  <a:srgbClr val="FFFFFF"/>
                </a:solidFill>
              </a:rPr>
              <a:t>makes more evolutionary </a:t>
            </a:r>
            <a:r>
              <a:rPr lang="en-US" sz="3000" dirty="0" smtClean="0">
                <a:solidFill>
                  <a:srgbClr val="FFFFFF"/>
                </a:solidFill>
              </a:rPr>
              <a:t>sense</a:t>
            </a:r>
          </a:p>
          <a:p>
            <a:pPr lvl="1"/>
            <a:r>
              <a:rPr lang="en-US" sz="3000" dirty="0" err="1" smtClean="0">
                <a:solidFill>
                  <a:srgbClr val="FFFFFF"/>
                </a:solidFill>
              </a:rPr>
              <a:t>Radiotracking</a:t>
            </a:r>
            <a:endParaRPr lang="en-US" sz="3000" dirty="0">
              <a:solidFill>
                <a:srgbClr val="FFFFFF"/>
              </a:solidFill>
            </a:endParaRPr>
          </a:p>
          <a:p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834" y="2245259"/>
            <a:ext cx="3720974" cy="37843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0886" y="152400"/>
            <a:ext cx="4713898" cy="12908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How?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/>
              <a:t>Step 1: Get beetles for experimentation</a:t>
            </a:r>
            <a:endParaRPr lang="en-US" sz="2200" b="1" dirty="0"/>
          </a:p>
        </p:txBody>
      </p:sp>
      <p:pic>
        <p:nvPicPr>
          <p:cNvPr id="4" name="Picture 3" descr="bucket tr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1" y="2663368"/>
            <a:ext cx="1890129" cy="24994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Left Arrow 4"/>
          <p:cNvSpPr/>
          <p:nvPr/>
        </p:nvSpPr>
        <p:spPr>
          <a:xfrm>
            <a:off x="1840263" y="3050194"/>
            <a:ext cx="769617" cy="29996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09880" y="2973219"/>
            <a:ext cx="126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Orytcalure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7471" y="5201796"/>
            <a:ext cx="163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First: Catch beetles</a:t>
            </a:r>
            <a:endParaRPr lang="en-US" dirty="0"/>
          </a:p>
        </p:txBody>
      </p:sp>
      <p:pic>
        <p:nvPicPr>
          <p:cNvPr id="8" name="Picture 7" descr="trashcan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12" y="3836459"/>
            <a:ext cx="1975491" cy="2457078"/>
          </a:xfrm>
          <a:prstGeom prst="rect">
            <a:avLst/>
          </a:prstGeom>
        </p:spPr>
      </p:pic>
      <p:pic>
        <p:nvPicPr>
          <p:cNvPr id="9" name="Picture 8" descr="dogbowl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12" y="616242"/>
            <a:ext cx="1021670" cy="1021670"/>
          </a:xfrm>
          <a:prstGeom prst="rect">
            <a:avLst/>
          </a:prstGeom>
        </p:spPr>
      </p:pic>
      <p:pic>
        <p:nvPicPr>
          <p:cNvPr id="10" name="Picture 9" descr="bucket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0" r="12301"/>
          <a:stretch/>
        </p:blipFill>
        <p:spPr>
          <a:xfrm rot="10800000">
            <a:off x="4508625" y="1926454"/>
            <a:ext cx="1104524" cy="1480796"/>
          </a:xfrm>
          <a:prstGeom prst="rect">
            <a:avLst/>
          </a:prstGeom>
        </p:spPr>
      </p:pic>
      <p:sp>
        <p:nvSpPr>
          <p:cNvPr id="12" name="Bent Arrow 11"/>
          <p:cNvSpPr/>
          <p:nvPr/>
        </p:nvSpPr>
        <p:spPr>
          <a:xfrm rot="5400000">
            <a:off x="5823197" y="2647451"/>
            <a:ext cx="1173091" cy="1204926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16200000" flipH="1">
            <a:off x="5240050" y="882192"/>
            <a:ext cx="1021668" cy="1066856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6113" y="1759572"/>
            <a:ext cx="297973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Next: Test beetles to see if they can fly. </a:t>
            </a:r>
          </a:p>
        </p:txBody>
      </p:sp>
    </p:spTree>
    <p:extLst>
      <p:ext uri="{BB962C8B-B14F-4D97-AF65-F5344CB8AC3E}">
        <p14:creationId xmlns:p14="http://schemas.microsoft.com/office/powerpoint/2010/main" val="32749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02569"/>
            <a:ext cx="8229600" cy="1219200"/>
          </a:xfrm>
        </p:spPr>
        <p:txBody>
          <a:bodyPr>
            <a:normAutofit/>
          </a:bodyPr>
          <a:lstStyle/>
          <a:p>
            <a:r>
              <a:rPr lang="en-US" b="1" dirty="0"/>
              <a:t>How?</a:t>
            </a:r>
            <a:r>
              <a:rPr lang="en-US" dirty="0"/>
              <a:t/>
            </a:r>
            <a:br>
              <a:rPr lang="en-US" dirty="0"/>
            </a:br>
            <a:r>
              <a:rPr lang="en-US" sz="2800" b="1" dirty="0"/>
              <a:t>Step 2: Record beetle data and attach transmitters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12802"/>
          <a:stretch>
            <a:fillRect/>
          </a:stretch>
        </p:blipFill>
        <p:spPr>
          <a:xfrm>
            <a:off x="3070607" y="1994526"/>
            <a:ext cx="5185047" cy="288058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 rot="19652385">
            <a:off x="3213131" y="4175669"/>
            <a:ext cx="2967866" cy="767683"/>
          </a:xfrm>
          <a:prstGeom prst="rightArrow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7077" y="5150690"/>
            <a:ext cx="298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Unique ID number engraved on elytra with a high power laser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47578" y="279142"/>
            <a:ext cx="5839221" cy="855911"/>
          </a:xfrm>
        </p:spPr>
        <p:txBody>
          <a:bodyPr/>
          <a:lstStyle/>
          <a:p>
            <a:pPr algn="ctr"/>
            <a:r>
              <a:rPr lang="en-US" dirty="0" smtClean="0"/>
              <a:t>Where?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0" b="2538"/>
          <a:stretch/>
        </p:blipFill>
        <p:spPr>
          <a:xfrm>
            <a:off x="322517" y="758995"/>
            <a:ext cx="2141861" cy="250443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000500" y="1606718"/>
            <a:ext cx="2052030" cy="2904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0500" y="1897127"/>
            <a:ext cx="2052030" cy="36948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2516" y="6004612"/>
            <a:ext cx="836428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err="1" smtClean="0"/>
              <a:t>Asan</a:t>
            </a:r>
            <a:r>
              <a:rPr lang="en-US" sz="2400" dirty="0" smtClean="0"/>
              <a:t> </a:t>
            </a:r>
            <a:r>
              <a:rPr lang="en-US" sz="2400" dirty="0"/>
              <a:t>Beach </a:t>
            </a:r>
            <a:r>
              <a:rPr lang="en-US" sz="2400" dirty="0" smtClean="0"/>
              <a:t>Park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31" y="1606719"/>
            <a:ext cx="5548262" cy="397874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6538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1211" y="387778"/>
            <a:ext cx="5435172" cy="848276"/>
          </a:xfrm>
        </p:spPr>
        <p:txBody>
          <a:bodyPr/>
          <a:lstStyle/>
          <a:p>
            <a:pPr algn="ctr"/>
            <a:r>
              <a:rPr lang="en-US" dirty="0" smtClean="0"/>
              <a:t>Where?</a:t>
            </a:r>
            <a:endParaRPr lang="en-US" dirty="0"/>
          </a:p>
        </p:txBody>
      </p:sp>
      <p:pic>
        <p:nvPicPr>
          <p:cNvPr id="4" name="Picture 3" descr="Screen Shot 2015-12-01 at 10.53.0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3" y="1569461"/>
            <a:ext cx="4219336" cy="4202217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-9405" b="-7483"/>
          <a:stretch/>
        </p:blipFill>
        <p:spPr>
          <a:xfrm>
            <a:off x="325898" y="235378"/>
            <a:ext cx="2193406" cy="31081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946661" y="1409248"/>
            <a:ext cx="1090482" cy="4233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46661" y="1409248"/>
            <a:ext cx="1090482" cy="197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3969" y="5950378"/>
            <a:ext cx="8506539" cy="4619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/>
              <a:t>Triton </a:t>
            </a:r>
            <a:r>
              <a:rPr lang="en-US" sz="2400" dirty="0"/>
              <a:t>Farm University of Guam Research </a:t>
            </a:r>
            <a:r>
              <a:rPr lang="en-US" sz="2400" dirty="0" smtClean="0"/>
              <a:t>Station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880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unning perso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3477" y="2250947"/>
            <a:ext cx="2309264" cy="26955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76597" y="87147"/>
            <a:ext cx="4507651" cy="14398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How?</a:t>
            </a:r>
            <a:br>
              <a:rPr lang="en-US" dirty="0"/>
            </a:br>
            <a:r>
              <a:rPr lang="en-US" sz="2800" b="1" dirty="0"/>
              <a:t>Step </a:t>
            </a:r>
            <a:r>
              <a:rPr lang="en-US" sz="2800" b="1" dirty="0" smtClean="0"/>
              <a:t>3: Release!!!</a:t>
            </a:r>
            <a:endParaRPr lang="en-US" sz="2800" dirty="0"/>
          </a:p>
        </p:txBody>
      </p:sp>
      <p:pic>
        <p:nvPicPr>
          <p:cNvPr id="4" name="Picture 3" descr="nightwork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46" y="3431334"/>
            <a:ext cx="3934421" cy="29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nightwor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683" y="545561"/>
            <a:ext cx="3365878" cy="252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05437" y="5184648"/>
            <a:ext cx="3149479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400"/>
              <a:t>The chase is on!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66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8480" y="1835908"/>
            <a:ext cx="3342821" cy="382115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General location at night</a:t>
            </a:r>
          </a:p>
          <a:p>
            <a:r>
              <a:rPr lang="en-US" sz="2000" dirty="0" smtClean="0"/>
              <a:t>Specific location during daylight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5084" y="632239"/>
            <a:ext cx="3001706" cy="10407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How?</a:t>
            </a:r>
            <a:br>
              <a:rPr lang="en-US" dirty="0"/>
            </a:br>
            <a:r>
              <a:rPr lang="en-US" sz="2900" b="1" dirty="0"/>
              <a:t>Step </a:t>
            </a:r>
            <a:r>
              <a:rPr lang="en-US" sz="2900" b="1" dirty="0" smtClean="0"/>
              <a:t>4: Follow up</a:t>
            </a:r>
            <a:endParaRPr lang="en-US" sz="2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275" b="2219"/>
          <a:stretch/>
        </p:blipFill>
        <p:spPr>
          <a:xfrm>
            <a:off x="437960" y="3486781"/>
            <a:ext cx="2047397" cy="281340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findingbeetl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" t="2668" r="10048" b="17329"/>
          <a:stretch/>
        </p:blipFill>
        <p:spPr>
          <a:xfrm>
            <a:off x="6492333" y="548157"/>
            <a:ext cx="2215250" cy="303458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found beetle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17021" r="32601" b="4035"/>
          <a:stretch/>
        </p:blipFill>
        <p:spPr>
          <a:xfrm>
            <a:off x="6219214" y="4114768"/>
            <a:ext cx="2761488" cy="218541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Down Arrow 8"/>
          <p:cNvSpPr/>
          <p:nvPr/>
        </p:nvSpPr>
        <p:spPr>
          <a:xfrm>
            <a:off x="7599958" y="3290690"/>
            <a:ext cx="461770" cy="824078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1" t="12802" r="12818" b="12802"/>
          <a:stretch/>
        </p:blipFill>
        <p:spPr>
          <a:xfrm>
            <a:off x="2938480" y="3653433"/>
            <a:ext cx="3108960" cy="238963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tre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7" y="532182"/>
            <a:ext cx="1518050" cy="228600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Up Arrow 11"/>
          <p:cNvSpPr/>
          <p:nvPr/>
        </p:nvSpPr>
        <p:spPr>
          <a:xfrm>
            <a:off x="1269865" y="2217101"/>
            <a:ext cx="461770" cy="1331224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ad p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92" y="2405872"/>
            <a:ext cx="2336800" cy="194335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1738"/>
            <a:ext cx="8229600" cy="892175"/>
          </a:xfrm>
        </p:spPr>
        <p:txBody>
          <a:bodyPr vert="horz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>
                <a:latin typeface="Constantia" charset="0"/>
              </a:rPr>
              <a:t>Total found: </a:t>
            </a:r>
            <a:r>
              <a:rPr lang="en-US" sz="3200" dirty="0" smtClean="0">
                <a:latin typeface="Constantia" charset="0"/>
              </a:rPr>
              <a:t>19 (11 </a:t>
            </a:r>
            <a:r>
              <a:rPr lang="en-US" sz="3200" dirty="0">
                <a:latin typeface="Constantia" charset="0"/>
              </a:rPr>
              <a:t>in </a:t>
            </a:r>
            <a:r>
              <a:rPr lang="en-US" sz="3200" dirty="0" smtClean="0">
                <a:latin typeface="Constantia" charset="0"/>
              </a:rPr>
              <a:t>trees)</a:t>
            </a:r>
            <a:r>
              <a:rPr lang="en-US" sz="3200" dirty="0">
                <a:latin typeface="Constantia" charset="0"/>
              </a:rPr>
              <a:t/>
            </a:r>
            <a:br>
              <a:rPr lang="en-US" sz="3200" dirty="0">
                <a:latin typeface="Constantia" charset="0"/>
              </a:rPr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we found them...</a:t>
            </a:r>
            <a:endParaRPr lang="en-US" dirty="0"/>
          </a:p>
        </p:txBody>
      </p:sp>
      <p:pic>
        <p:nvPicPr>
          <p:cNvPr id="4" name="Picture 3" descr="breadfruittre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1930011"/>
            <a:ext cx="2365118" cy="315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palmtree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28" y="2482850"/>
            <a:ext cx="2743200" cy="2049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336421" y="5354370"/>
            <a:ext cx="27432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Storm-damaged breadfruit tree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10447" y="4892505"/>
            <a:ext cx="2743200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Coconut palms: </a:t>
            </a:r>
            <a:endParaRPr lang="en-US" dirty="0"/>
          </a:p>
          <a:p>
            <a:pPr algn="ctr"/>
            <a:r>
              <a:rPr lang="en-US"/>
              <a:t>particularly damaged trees. About 10 in crowns!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55758" y="5093089"/>
            <a:ext cx="23791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Note: Dogs can't find these!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3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55293" y="1208010"/>
            <a:ext cx="4815874" cy="752475"/>
          </a:xfrm>
        </p:spPr>
        <p:txBody>
          <a:bodyPr vert="horz" anchor="t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3200" dirty="0">
                <a:latin typeface="Constantia" charset="0"/>
              </a:rPr>
              <a:t> Total found: </a:t>
            </a:r>
            <a:r>
              <a:rPr lang="en-US" sz="3200" dirty="0" smtClean="0">
                <a:latin typeface="Constantia" charset="0"/>
              </a:rPr>
              <a:t>19 (8 </a:t>
            </a:r>
            <a:r>
              <a:rPr lang="en-US" sz="3200" dirty="0">
                <a:latin typeface="Constantia" charset="0"/>
              </a:rPr>
              <a:t>o</a:t>
            </a:r>
            <a:r>
              <a:rPr lang="en-US" sz="3200" dirty="0" smtClean="0">
                <a:latin typeface="Constantia" charset="0"/>
              </a:rPr>
              <a:t>n </a:t>
            </a:r>
            <a:r>
              <a:rPr lang="en-US" sz="3200" dirty="0">
                <a:latin typeface="Constantia" charset="0"/>
              </a:rPr>
              <a:t>the </a:t>
            </a:r>
            <a:r>
              <a:rPr lang="en-US" sz="3200" dirty="0" smtClean="0">
                <a:latin typeface="Constantia" charset="0"/>
              </a:rPr>
              <a:t>ground)</a:t>
            </a:r>
            <a:r>
              <a:rPr lang="en-US" sz="3200" dirty="0">
                <a:latin typeface="Constantia" charset="0"/>
              </a:rPr>
              <a:t/>
            </a:r>
            <a:br>
              <a:rPr lang="en-US" sz="3200" dirty="0">
                <a:latin typeface="Constantia" charset="0"/>
              </a:rPr>
            </a:br>
            <a:endParaRPr lang="en-US" dirty="0">
              <a:latin typeface="Constanti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we found them...</a:t>
            </a:r>
            <a:endParaRPr lang="en-US" dirty="0"/>
          </a:p>
        </p:txBody>
      </p:sp>
      <p:pic>
        <p:nvPicPr>
          <p:cNvPr id="4" name="Picture 3" descr="inthe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0" y="2505433"/>
            <a:ext cx="2011913" cy="2681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57200" y="5451409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Randomly in the dirt</a:t>
            </a:r>
            <a:endParaRPr lang="en-US" dirty="0"/>
          </a:p>
        </p:txBody>
      </p:sp>
      <p:pic>
        <p:nvPicPr>
          <p:cNvPr id="6" name="Picture 5" descr="base of tre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828" y="1873283"/>
            <a:ext cx="2743200" cy="1822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tra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731" y="2617400"/>
            <a:ext cx="1847850" cy="2466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3327828" y="386770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Base of trees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96633" y="526946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UNDER the trap!</a:t>
            </a:r>
            <a:endParaRPr lang="en-US" dirty="0"/>
          </a:p>
        </p:txBody>
      </p:sp>
      <p:pic>
        <p:nvPicPr>
          <p:cNvPr id="10" name="Picture 9" descr="bas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837" y="4322570"/>
            <a:ext cx="2743200" cy="2049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15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63357" y="1605487"/>
            <a:ext cx="2675304" cy="2097386"/>
          </a:xfrm>
        </p:spPr>
        <p:txBody>
          <a:bodyPr>
            <a:no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Methods</a:t>
            </a:r>
          </a:p>
          <a:p>
            <a:r>
              <a:rPr lang="en-US" sz="2800" dirty="0" smtClean="0"/>
              <a:t>Results</a:t>
            </a:r>
          </a:p>
          <a:p>
            <a:r>
              <a:rPr lang="en-US" sz="2800" dirty="0" smtClean="0"/>
              <a:t>Conclusions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lum bright="19000" contrast="32000"/>
          </a:blip>
          <a:srcRect/>
          <a:stretch>
            <a:fillRect/>
          </a:stretch>
        </p:blipFill>
        <p:spPr bwMode="auto">
          <a:xfrm>
            <a:off x="1385188" y="4548982"/>
            <a:ext cx="6384172" cy="184215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File:Coat of arms of Guam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801" y="654456"/>
            <a:ext cx="2117598" cy="3471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426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/>
              <a:t>Crunching data....</a:t>
            </a:r>
          </a:p>
          <a:p>
            <a:pPr lvl="1"/>
            <a:r>
              <a:rPr lang="en-US" dirty="0" smtClean="0"/>
              <a:t>GIS</a:t>
            </a:r>
          </a:p>
          <a:p>
            <a:pPr lvl="1"/>
            <a:r>
              <a:rPr lang="en-US" dirty="0" smtClean="0"/>
              <a:t>Finding </a:t>
            </a:r>
            <a:r>
              <a:rPr lang="en-US" dirty="0" smtClean="0"/>
              <a:t>% emergence weight (%EW)....</a:t>
            </a:r>
            <a:r>
              <a:rPr lang="en-US" dirty="0"/>
              <a:t>does it matter?</a:t>
            </a:r>
          </a:p>
          <a:p>
            <a:pPr lvl="1"/>
            <a:r>
              <a:rPr lang="en-US" dirty="0" smtClean="0"/>
              <a:t>EW = 0.021 * (elytra </a:t>
            </a:r>
            <a:r>
              <a:rPr lang="en-US" dirty="0"/>
              <a:t>area</a:t>
            </a:r>
            <a:r>
              <a:rPr lang="en-US" dirty="0" smtClean="0"/>
              <a:t>) - 3.850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found</a:t>
            </a:r>
          </a:p>
        </p:txBody>
      </p:sp>
      <p:pic>
        <p:nvPicPr>
          <p:cNvPr id="4" name="Picture 3" descr="Oryctes rhinocero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03" y="3911860"/>
            <a:ext cx="274320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12333" y="4209861"/>
            <a:ext cx="751437" cy="28065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793402" y="4083121"/>
            <a:ext cx="570368" cy="6699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3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15771"/>
            <a:ext cx="8229600" cy="6884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Trends...or not...</a:t>
            </a:r>
          </a:p>
        </p:txBody>
      </p:sp>
      <p:pic>
        <p:nvPicPr>
          <p:cNvPr id="4" name="Picture 3" descr="graph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17" y="1104652"/>
            <a:ext cx="3779837" cy="2560803"/>
          </a:xfrm>
          <a:prstGeom prst="rect">
            <a:avLst/>
          </a:prstGeom>
        </p:spPr>
      </p:pic>
      <p:pic>
        <p:nvPicPr>
          <p:cNvPr id="5" name="Picture 4" descr="graph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564" y="1104652"/>
            <a:ext cx="3986849" cy="2549691"/>
          </a:xfrm>
          <a:prstGeom prst="rect">
            <a:avLst/>
          </a:prstGeom>
        </p:spPr>
      </p:pic>
      <p:pic>
        <p:nvPicPr>
          <p:cNvPr id="6" name="Picture 5" descr="graph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94" y="3832436"/>
            <a:ext cx="3774760" cy="2547794"/>
          </a:xfrm>
          <a:prstGeom prst="rect">
            <a:avLst/>
          </a:prstGeom>
        </p:spPr>
      </p:pic>
      <p:pic>
        <p:nvPicPr>
          <p:cNvPr id="7" name="Picture 6" descr="gtaph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206" y="3832437"/>
            <a:ext cx="4000207" cy="25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9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44513"/>
            <a:ext cx="8229600" cy="36522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Trends!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356210" y="1680690"/>
            <a:ext cx="6431580" cy="4363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67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44513"/>
            <a:ext cx="8229600" cy="36522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Trends!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/>
          <a:srcRect l="49882"/>
          <a:stretch/>
        </p:blipFill>
        <p:spPr>
          <a:xfrm>
            <a:off x="1492012" y="1590347"/>
            <a:ext cx="6159976" cy="41692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69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Found breeding sites</a:t>
            </a:r>
            <a:endParaRPr lang="en-US" dirty="0"/>
          </a:p>
          <a:p>
            <a:r>
              <a:rPr lang="en-US" dirty="0" smtClean="0"/>
              <a:t>Recommendation: select CRB </a:t>
            </a:r>
            <a:r>
              <a:rPr lang="en-US" dirty="0"/>
              <a:t>with &gt; </a:t>
            </a:r>
            <a:r>
              <a:rPr lang="en-US" dirty="0" smtClean="0"/>
              <a:t>80 %</a:t>
            </a:r>
            <a:r>
              <a:rPr lang="en-US" dirty="0"/>
              <a:t>EW </a:t>
            </a:r>
          </a:p>
          <a:p>
            <a:r>
              <a:rPr lang="en-US" dirty="0"/>
              <a:t>3.)Technique that is transportable, affordable, an easy skill set to  master, and....</a:t>
            </a:r>
            <a:r>
              <a:rPr lang="en-US" dirty="0" err="1"/>
              <a:t>kinda</a:t>
            </a:r>
            <a:r>
              <a:rPr lang="en-US" dirty="0"/>
              <a:t> fun!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972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do these mean? Why do we care?</a:t>
            </a:r>
          </a:p>
        </p:txBody>
      </p:sp>
    </p:spTree>
    <p:extLst>
      <p:ext uri="{BB962C8B-B14F-4D97-AF65-F5344CB8AC3E}">
        <p14:creationId xmlns:p14="http://schemas.microsoft.com/office/powerpoint/2010/main" val="13610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24207"/>
            <a:ext cx="8229600" cy="5871793"/>
          </a:xfrm>
        </p:spPr>
        <p:txBody>
          <a:bodyPr vert="horz" anchor="t">
            <a:normAutofit fontScale="92500"/>
          </a:bodyPr>
          <a:lstStyle/>
          <a:p>
            <a:r>
              <a:rPr lang="en-US"/>
              <a:t>Things to include in results: </a:t>
            </a:r>
            <a:endParaRPr lang="en-US" dirty="0"/>
          </a:p>
          <a:p>
            <a:r>
              <a:rPr lang="en-US"/>
              <a:t>graph trends (explain axis) </a:t>
            </a:r>
            <a:endParaRPr lang="en-US" dirty="0"/>
          </a:p>
          <a:p>
            <a:r>
              <a:rPr lang="en-US"/>
              <a:t>What emergence weight is how calculated (heaviest that they ever are and lose weight throughout their life) and how calc percent emergence weight (mass into field/calc emergence weight)</a:t>
            </a:r>
            <a:endParaRPr lang="en-US" dirty="0"/>
          </a:p>
          <a:p>
            <a:r>
              <a:rPr lang="en-US"/>
              <a:t>Difference between arboreal (less than 80% EW) and terrestrial sites (&gt;80%EW) so to find breeding sites use well fed beetles (&gt;80%)</a:t>
            </a:r>
            <a:endParaRPr lang="en-US" dirty="0"/>
          </a:p>
          <a:p>
            <a:r>
              <a:rPr lang="en-US"/>
              <a:t>Interesting landing sites, describe (trap, tree with multiple beetles, high up in the breadfruit tree couldn’t be found by dogs) include crowns (Hawaii breeding site) </a:t>
            </a:r>
            <a:endParaRPr lang="en-US" dirty="0"/>
          </a:p>
          <a:p>
            <a:r>
              <a:rPr lang="en-US"/>
              <a:t>Not significant by sex, EW, size, distance, </a:t>
            </a:r>
            <a:endParaRPr lang="en-US" dirty="0"/>
          </a:p>
          <a:p>
            <a:r>
              <a:rPr lang="en-US"/>
              <a:t>how far they flew-methods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54707" y="1605477"/>
            <a:ext cx="4313976" cy="4572000"/>
          </a:xfrm>
        </p:spPr>
        <p:txBody>
          <a:bodyPr/>
          <a:lstStyle/>
          <a:p>
            <a:r>
              <a:rPr lang="en-US" dirty="0" smtClean="0"/>
              <a:t>University of Guam</a:t>
            </a:r>
          </a:p>
          <a:p>
            <a:pPr lvl="1"/>
            <a:r>
              <a:rPr lang="en-US" dirty="0" smtClean="0"/>
              <a:t>Aubrey Moore</a:t>
            </a:r>
          </a:p>
          <a:p>
            <a:pPr lvl="1"/>
            <a:r>
              <a:rPr lang="en-US" dirty="0"/>
              <a:t>Ian Roque </a:t>
            </a:r>
            <a:r>
              <a:rPr lang="en-US" dirty="0" err="1"/>
              <a:t>Iriarte</a:t>
            </a:r>
            <a:endParaRPr lang="en-US" dirty="0"/>
          </a:p>
          <a:p>
            <a:pPr lvl="1"/>
            <a:r>
              <a:rPr lang="en-US" dirty="0"/>
              <a:t>Roland </a:t>
            </a:r>
            <a:r>
              <a:rPr lang="en-US" dirty="0" err="1" smtClean="0"/>
              <a:t>Quitugua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USDA ARS </a:t>
            </a:r>
            <a:r>
              <a:rPr lang="en-US" dirty="0" smtClean="0"/>
              <a:t>DKIUSPBARC</a:t>
            </a:r>
            <a:endParaRPr lang="en-US" dirty="0"/>
          </a:p>
          <a:p>
            <a:pPr lvl="1"/>
            <a:r>
              <a:rPr lang="en-US" dirty="0"/>
              <a:t>Dominick </a:t>
            </a:r>
            <a:r>
              <a:rPr lang="en-US" dirty="0" err="1"/>
              <a:t>Skabeikis</a:t>
            </a:r>
            <a:endParaRPr lang="en-US" dirty="0"/>
          </a:p>
          <a:p>
            <a:pPr lvl="1"/>
            <a:r>
              <a:rPr lang="en-US" dirty="0"/>
              <a:t>Eric </a:t>
            </a:r>
            <a:r>
              <a:rPr lang="en-US" dirty="0" smtClean="0"/>
              <a:t>Jang</a:t>
            </a:r>
          </a:p>
          <a:p>
            <a:pPr lvl="1"/>
            <a:endParaRPr lang="en-US" dirty="0"/>
          </a:p>
          <a:p>
            <a:r>
              <a:rPr lang="en-US" dirty="0" smtClean="0"/>
              <a:t>Funding: US Forest Service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to…</a:t>
            </a:r>
            <a:endParaRPr lang="en-US" dirty="0"/>
          </a:p>
        </p:txBody>
      </p:sp>
      <p:pic>
        <p:nvPicPr>
          <p:cNvPr id="1026" name="Picture 2" descr="https://upload.wikimedia.org/wikipedia/commons/thumb/3/30/ForestServiceLogoOfficial.svg/2000px-ForestServiceLogoOfficia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12" y="5115208"/>
            <a:ext cx="1111012" cy="12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ampusexplorer.com/media/560x420/University-of-Guam-8A5A1918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5" t="31230" r="39098" b="30525"/>
          <a:stretch/>
        </p:blipFill>
        <p:spPr bwMode="auto">
          <a:xfrm>
            <a:off x="1781716" y="1713368"/>
            <a:ext cx="1140738" cy="153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hid.aphidnet.org/images/Logos/US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1" y="3711587"/>
            <a:ext cx="1355159" cy="9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51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Guam: </a:t>
            </a:r>
            <a:r>
              <a:rPr lang="en-US" dirty="0"/>
              <a:t/>
            </a:r>
            <a:br>
              <a:rPr lang="en-US" dirty="0"/>
            </a:br>
            <a:r>
              <a:rPr lang="en-US" sz="3600"/>
              <a:t>Where is it and how did we get there?</a:t>
            </a:r>
            <a:endParaRPr lang="en-US" sz="3600" dirty="0"/>
          </a:p>
        </p:txBody>
      </p:sp>
      <p:pic>
        <p:nvPicPr>
          <p:cNvPr id="1026" name="Picture 2" descr="http://www.theodora.com/maps/new8/australia_centered_world_5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0"/>
          <a:stretch/>
        </p:blipFill>
        <p:spPr bwMode="auto">
          <a:xfrm>
            <a:off x="3247782" y="1737887"/>
            <a:ext cx="4970351" cy="458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:Coat of arms of Guam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816" y="2442438"/>
            <a:ext cx="2117598" cy="3471472"/>
          </a:xfrm>
          <a:prstGeom prst="rect">
            <a:avLst/>
          </a:prstGeom>
          <a:noFill/>
        </p:spPr>
      </p:pic>
      <p:cxnSp>
        <p:nvCxnSpPr>
          <p:cNvPr id="4" name="Curved Connector 3"/>
          <p:cNvCxnSpPr/>
          <p:nvPr/>
        </p:nvCxnSpPr>
        <p:spPr>
          <a:xfrm rot="10800000" flipV="1">
            <a:off x="5201806" y="3951512"/>
            <a:ext cx="1480123" cy="494524"/>
          </a:xfrm>
          <a:prstGeom prst="curved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521330" y="4320074"/>
            <a:ext cx="1620153" cy="121298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" name="Oval 8"/>
          <p:cNvSpPr/>
          <p:nvPr/>
        </p:nvSpPr>
        <p:spPr>
          <a:xfrm>
            <a:off x="3489241" y="4274004"/>
            <a:ext cx="214477" cy="14446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69578" y="3942186"/>
            <a:ext cx="88220" cy="61115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" name="Curved Connector 11"/>
          <p:cNvCxnSpPr/>
          <p:nvPr/>
        </p:nvCxnSpPr>
        <p:spPr>
          <a:xfrm rot="10800000" flipV="1">
            <a:off x="5178268" y="4044820"/>
            <a:ext cx="1480123" cy="494524"/>
          </a:xfrm>
          <a:prstGeom prst="curvedConnector3">
            <a:avLst/>
          </a:prstGeom>
          <a:ln>
            <a:solidFill>
              <a:schemeClr val="tx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568880" y="4422710"/>
            <a:ext cx="1620153" cy="121298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596780" y="4548673"/>
            <a:ext cx="1620153" cy="121298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082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9081" y="1765428"/>
            <a:ext cx="7011704" cy="414950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42537" y="5559470"/>
            <a:ext cx="4614079" cy="276999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600" dirty="0">
                <a:latin typeface="Constantia" charset="0"/>
              </a:rPr>
              <a:t>https://www.google.com/search?q=coconut+rhinoceros+beetle+life+cycle&amp;source=lnms&amp;tbm=isch&amp;sa=X&amp;ved=0ahUKEwi2t9zy4r7JAhUB3yYKHblUBFkQ_AUIBygB&amp;biw=1680&amp;bih=880#tbm=isch&amp;q=coconut+rhinoceros+beetle+&amp;imgrc=jVXl-t71xC1zdM%3A</a:t>
            </a:r>
          </a:p>
        </p:txBody>
      </p:sp>
    </p:spTree>
    <p:extLst>
      <p:ext uri="{BB962C8B-B14F-4D97-AF65-F5344CB8AC3E}">
        <p14:creationId xmlns:p14="http://schemas.microsoft.com/office/powerpoint/2010/main" val="263972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70" y="1524000"/>
            <a:ext cx="6326659" cy="4572000"/>
          </a:xfrm>
          <a:solidFill>
            <a:schemeClr val="accent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cycle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49414" y="5776840"/>
            <a:ext cx="3199856" cy="2308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900" dirty="0">
                <a:latin typeface="Constantia" charset="0"/>
              </a:rPr>
              <a:t>http://www.plantheroes.org/coconut-rhinoceros-beetle</a:t>
            </a:r>
          </a:p>
        </p:txBody>
      </p:sp>
    </p:spTree>
    <p:extLst>
      <p:ext uri="{BB962C8B-B14F-4D97-AF65-F5344CB8AC3E}">
        <p14:creationId xmlns:p14="http://schemas.microsoft.com/office/powerpoint/2010/main" val="342035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5886" y="1464277"/>
            <a:ext cx="7145622" cy="472516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 rot="-10740000" flipV="1">
            <a:off x="4179982" y="5925397"/>
            <a:ext cx="3807714" cy="2308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900" dirty="0">
                <a:latin typeface="Constantia" charset="0"/>
              </a:rPr>
              <a:t>http://dlnr.hawaii.gov/hisc/hisaw/hisaw2015/hisaw2014/beetlebusters/</a:t>
            </a:r>
          </a:p>
        </p:txBody>
      </p:sp>
    </p:spTree>
    <p:extLst>
      <p:ext uri="{BB962C8B-B14F-4D97-AF65-F5344CB8AC3E}">
        <p14:creationId xmlns:p14="http://schemas.microsoft.com/office/powerpoint/2010/main" val="4069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2099" y="1929123"/>
            <a:ext cx="7092264" cy="395864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Damage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94019" y="5494260"/>
            <a:ext cx="3656512" cy="33813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800" dirty="0">
                <a:latin typeface="Constantia" charset="0"/>
              </a:rPr>
              <a:t>http://khon2.com/2014/07/10/beetle-infestation-spreads-nearly-170-trees-to-be-destroyed/</a:t>
            </a:r>
          </a:p>
        </p:txBody>
      </p:sp>
    </p:spTree>
    <p:extLst>
      <p:ext uri="{BB962C8B-B14F-4D97-AF65-F5344CB8AC3E}">
        <p14:creationId xmlns:p14="http://schemas.microsoft.com/office/powerpoint/2010/main" val="368391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sz="3600" dirty="0"/>
              <a:t>Biocontrol</a:t>
            </a:r>
          </a:p>
          <a:p>
            <a:r>
              <a:rPr lang="en-US" sz="3600" dirty="0" smtClean="0"/>
              <a:t>Traps </a:t>
            </a:r>
            <a:r>
              <a:rPr lang="en-US" sz="3600" dirty="0"/>
              <a:t>and </a:t>
            </a:r>
            <a:r>
              <a:rPr lang="en-US" sz="3600" dirty="0" smtClean="0"/>
              <a:t>lures</a:t>
            </a:r>
            <a:endParaRPr lang="en-US" sz="3600" dirty="0"/>
          </a:p>
          <a:p>
            <a:r>
              <a:rPr lang="en-US" sz="3600" dirty="0"/>
              <a:t>D</a:t>
            </a:r>
            <a:r>
              <a:rPr lang="en-US" sz="3600" dirty="0" smtClean="0"/>
              <a:t>ogs &amp; </a:t>
            </a:r>
            <a:r>
              <a:rPr lang="en-US" sz="3600" dirty="0"/>
              <a:t>r</a:t>
            </a:r>
            <a:r>
              <a:rPr lang="en-US" sz="3600" dirty="0" smtClean="0"/>
              <a:t>emoval </a:t>
            </a:r>
            <a:r>
              <a:rPr lang="en-US" sz="3600" dirty="0"/>
              <a:t>of </a:t>
            </a:r>
            <a:r>
              <a:rPr lang="en-US" sz="3600" dirty="0" smtClean="0"/>
              <a:t>breeding </a:t>
            </a:r>
            <a:r>
              <a:rPr lang="en-US" sz="3600" dirty="0"/>
              <a:t>s</a:t>
            </a:r>
            <a:r>
              <a:rPr lang="en-US" sz="3600" dirty="0" smtClean="0"/>
              <a:t>ites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Methods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7888" y="3567108"/>
            <a:ext cx="1322387" cy="257016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577" y="3589338"/>
            <a:ext cx="1311333" cy="254317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79" y="3773488"/>
            <a:ext cx="1922905" cy="204542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3773488"/>
            <a:ext cx="1905123" cy="20421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9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0368" y="1478733"/>
            <a:ext cx="8229600" cy="4572000"/>
          </a:xfrm>
        </p:spPr>
        <p:txBody>
          <a:bodyPr vert="horz" anchor="t">
            <a:normAutofit/>
          </a:bodyPr>
          <a:lstStyle/>
          <a:p>
            <a:endParaRPr lang="en-US" dirty="0"/>
          </a:p>
          <a:p>
            <a:r>
              <a:rPr lang="en-US" dirty="0">
                <a:latin typeface="Constantia" charset="0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5101" y="107133"/>
            <a:ext cx="8229600" cy="1219200"/>
          </a:xfrm>
        </p:spPr>
        <p:txBody>
          <a:bodyPr/>
          <a:lstStyle/>
          <a:p>
            <a:r>
              <a:rPr lang="en-US" dirty="0"/>
              <a:t>Control Methods</a:t>
            </a:r>
            <a:endParaRPr lang="en-US" dirty="0">
              <a:latin typeface="Constant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-17" t="12462" r="1207" b="12405"/>
          <a:stretch>
            <a:fillRect/>
          </a:stretch>
        </p:blipFill>
        <p:spPr>
          <a:xfrm>
            <a:off x="4767257" y="4019674"/>
            <a:ext cx="4035776" cy="230086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33" y="1412752"/>
            <a:ext cx="4189278" cy="27908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640445" y="6043487"/>
            <a:ext cx="2743200" cy="20005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700" dirty="0">
                <a:latin typeface="Constantia" charset="0"/>
              </a:rPr>
              <a:t>http://article.wn.com/view/2013/09/02/Beetle_mania/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27319" y="3874607"/>
            <a:ext cx="2743200" cy="215444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800" dirty="0">
                <a:latin typeface="Constantia" charset="0"/>
              </a:rPr>
              <a:t>http://guaminsects.net/anr/node?page=19</a:t>
            </a:r>
          </a:p>
        </p:txBody>
      </p:sp>
    </p:spTree>
    <p:extLst>
      <p:ext uri="{BB962C8B-B14F-4D97-AF65-F5344CB8AC3E}">
        <p14:creationId xmlns:p14="http://schemas.microsoft.com/office/powerpoint/2010/main" val="424040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ヒラギノ角ゴ Pro W3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ヒラギノ角ゴ Pro W3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Paper.thmx</Template>
  <TotalTime>2307</TotalTime>
  <Words>540</Words>
  <Application>Microsoft Office PowerPoint</Application>
  <PresentationFormat>On-screen Show (4:3)</PresentationFormat>
  <Paragraphs>124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Constantia</vt:lpstr>
      <vt:lpstr>Wingdings 2</vt:lpstr>
      <vt:lpstr>Paper</vt:lpstr>
      <vt:lpstr>Judas Beetles</vt:lpstr>
      <vt:lpstr>Outline</vt:lpstr>
      <vt:lpstr>Guam:  Where is it and how did we get there?</vt:lpstr>
      <vt:lpstr>Introduction</vt:lpstr>
      <vt:lpstr>Life cycle</vt:lpstr>
      <vt:lpstr>Damage</vt:lpstr>
      <vt:lpstr>Damage</vt:lpstr>
      <vt:lpstr>Control Methods</vt:lpstr>
      <vt:lpstr>Control Methods</vt:lpstr>
      <vt:lpstr>Our project</vt:lpstr>
      <vt:lpstr>Our Project </vt:lpstr>
      <vt:lpstr>How? Step 1: Get beetles for experimentation</vt:lpstr>
      <vt:lpstr>How? Step 2: Record beetle data and attach transmitters</vt:lpstr>
      <vt:lpstr>Where?</vt:lpstr>
      <vt:lpstr>Where?</vt:lpstr>
      <vt:lpstr>How? Step 3: Release!!!</vt:lpstr>
      <vt:lpstr>How? Step 4: Follow up</vt:lpstr>
      <vt:lpstr>Where we found them...</vt:lpstr>
      <vt:lpstr>Where we found them...</vt:lpstr>
      <vt:lpstr>What we found</vt:lpstr>
      <vt:lpstr>Trends...or not...</vt:lpstr>
      <vt:lpstr>Trends!</vt:lpstr>
      <vt:lpstr>Trends!</vt:lpstr>
      <vt:lpstr>What do these mean? Why do we care?</vt:lpstr>
      <vt:lpstr>PowerPoint Presentation</vt:lpstr>
      <vt:lpstr>Thanks to…</vt:lpstr>
    </vt:vector>
  </TitlesOfParts>
  <Company>Eastern Mennonite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Katherine Lehman</dc:creator>
  <cp:lastModifiedBy>Matthew Siderhurst</cp:lastModifiedBy>
  <cp:revision>158</cp:revision>
  <cp:lastPrinted>2015-12-04T18:42:02Z</cp:lastPrinted>
  <dcterms:created xsi:type="dcterms:W3CDTF">2015-11-07T13:49:20Z</dcterms:created>
  <dcterms:modified xsi:type="dcterms:W3CDTF">2015-12-04T20:30:52Z</dcterms:modified>
</cp:coreProperties>
</file>